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6"/>
  </p:notesMasterIdLst>
  <p:sldIdLst>
    <p:sldId id="256" r:id="rId2"/>
    <p:sldId id="259" r:id="rId3"/>
    <p:sldId id="258" r:id="rId4"/>
    <p:sldId id="262" r:id="rId5"/>
    <p:sldId id="257" r:id="rId6"/>
    <p:sldId id="263" r:id="rId7"/>
    <p:sldId id="264" r:id="rId8"/>
    <p:sldId id="265" r:id="rId9"/>
    <p:sldId id="272" r:id="rId10"/>
    <p:sldId id="266"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B401B-861D-1341-8955-C4CDA774617A}" type="datetimeFigureOut">
              <a:rPr lang="en-US" smtClean="0"/>
              <a:t>4/27/24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AA844-97FB-E24E-9C91-A0D22D1EC3DB}" type="slidenum">
              <a:rPr lang="en-US" smtClean="0"/>
              <a:t>‹#›</a:t>
            </a:fld>
            <a:endParaRPr lang="en-US"/>
          </a:p>
        </p:txBody>
      </p:sp>
    </p:spTree>
    <p:extLst>
      <p:ext uri="{BB962C8B-B14F-4D97-AF65-F5344CB8AC3E}">
        <p14:creationId xmlns:p14="http://schemas.microsoft.com/office/powerpoint/2010/main" val="853518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AA844-97FB-E24E-9C91-A0D22D1EC3DB}" type="slidenum">
              <a:rPr lang="en-US" smtClean="0"/>
              <a:t>8</a:t>
            </a:fld>
            <a:endParaRPr lang="en-US"/>
          </a:p>
        </p:txBody>
      </p:sp>
    </p:spTree>
    <p:extLst>
      <p:ext uri="{BB962C8B-B14F-4D97-AF65-F5344CB8AC3E}">
        <p14:creationId xmlns:p14="http://schemas.microsoft.com/office/powerpoint/2010/main" val="1727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causes the quantum state to be highly entangled, and it demonstrates quantum parallelism </a:t>
            </a:r>
            <a:r>
              <a:rPr lang="en-US"/>
              <a:t>with the modular </a:t>
            </a:r>
            <a:r>
              <a:rPr lang="en-US" dirty="0"/>
              <a:t>exponentiation function.</a:t>
            </a:r>
          </a:p>
        </p:txBody>
      </p:sp>
      <p:sp>
        <p:nvSpPr>
          <p:cNvPr id="4" name="Slide Number Placeholder 3"/>
          <p:cNvSpPr>
            <a:spLocks noGrp="1"/>
          </p:cNvSpPr>
          <p:nvPr>
            <p:ph type="sldNum" sz="quarter" idx="5"/>
          </p:nvPr>
        </p:nvSpPr>
        <p:spPr/>
        <p:txBody>
          <a:bodyPr/>
          <a:lstStyle/>
          <a:p>
            <a:fld id="{EB9AA844-97FB-E24E-9C91-A0D22D1EC3DB}" type="slidenum">
              <a:rPr lang="en-US" smtClean="0"/>
              <a:t>10</a:t>
            </a:fld>
            <a:endParaRPr lang="en-US"/>
          </a:p>
        </p:txBody>
      </p:sp>
    </p:spTree>
    <p:extLst>
      <p:ext uri="{BB962C8B-B14F-4D97-AF65-F5344CB8AC3E}">
        <p14:creationId xmlns:p14="http://schemas.microsoft.com/office/powerpoint/2010/main" val="148817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One thing to note here is that it does not matter what the measurement result is because we are trying to extract the periodic pattern. This is captured by the values of the first (argument) register, and we can use QFT to obtain the period. Constructive interference.</a:t>
            </a:r>
          </a:p>
        </p:txBody>
      </p:sp>
      <p:sp>
        <p:nvSpPr>
          <p:cNvPr id="4" name="Slide Number Placeholder 3"/>
          <p:cNvSpPr>
            <a:spLocks noGrp="1"/>
          </p:cNvSpPr>
          <p:nvPr>
            <p:ph type="sldNum" sz="quarter" idx="5"/>
          </p:nvPr>
        </p:nvSpPr>
        <p:spPr/>
        <p:txBody>
          <a:bodyPr/>
          <a:lstStyle/>
          <a:p>
            <a:fld id="{EB9AA844-97FB-E24E-9C91-A0D22D1EC3DB}" type="slidenum">
              <a:rPr lang="en-US" smtClean="0"/>
              <a:t>11</a:t>
            </a:fld>
            <a:endParaRPr lang="en-US"/>
          </a:p>
        </p:txBody>
      </p:sp>
    </p:spTree>
    <p:extLst>
      <p:ext uri="{BB962C8B-B14F-4D97-AF65-F5344CB8AC3E}">
        <p14:creationId xmlns:p14="http://schemas.microsoft.com/office/powerpoint/2010/main" val="328816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AA844-97FB-E24E-9C91-A0D22D1EC3DB}" type="slidenum">
              <a:rPr lang="en-US" smtClean="0"/>
              <a:t>12</a:t>
            </a:fld>
            <a:endParaRPr lang="en-US"/>
          </a:p>
        </p:txBody>
      </p:sp>
    </p:spTree>
    <p:extLst>
      <p:ext uri="{BB962C8B-B14F-4D97-AF65-F5344CB8AC3E}">
        <p14:creationId xmlns:p14="http://schemas.microsoft.com/office/powerpoint/2010/main" val="355169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AA844-97FB-E24E-9C91-A0D22D1EC3DB}" type="slidenum">
              <a:rPr lang="en-US" smtClean="0"/>
              <a:t>14</a:t>
            </a:fld>
            <a:endParaRPr lang="en-US"/>
          </a:p>
        </p:txBody>
      </p:sp>
    </p:spTree>
    <p:extLst>
      <p:ext uri="{BB962C8B-B14F-4D97-AF65-F5344CB8AC3E}">
        <p14:creationId xmlns:p14="http://schemas.microsoft.com/office/powerpoint/2010/main" val="180043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4/27/24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381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4/27/24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68704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4/27/24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58239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4/27/24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7016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4/27/24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301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4/27/24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8987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4/27/24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65301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4/27/24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2636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4/27/24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4140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4/27/24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68135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4/27/24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6342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4/27/24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660751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5" r:id="rId6"/>
    <p:sldLayoutId id="2147483720" r:id="rId7"/>
    <p:sldLayoutId id="2147483721" r:id="rId8"/>
    <p:sldLayoutId id="2147483722" r:id="rId9"/>
    <p:sldLayoutId id="2147483724"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1C747E-551D-764D-F8D7-0FDF99C7940B}"/>
              </a:ext>
            </a:extLst>
          </p:cNvPr>
          <p:cNvPicPr>
            <a:picLocks noChangeAspect="1"/>
          </p:cNvPicPr>
          <p:nvPr/>
        </p:nvPicPr>
        <p:blipFill rotWithShape="1">
          <a:blip r:embed="rId2"/>
          <a:srcRect l="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48C467-7DFB-9BC7-FF45-CAD51AA1E630}"/>
              </a:ext>
            </a:extLst>
          </p:cNvPr>
          <p:cNvSpPr>
            <a:spLocks noGrp="1"/>
          </p:cNvSpPr>
          <p:nvPr>
            <p:ph type="ctrTitle"/>
          </p:nvPr>
        </p:nvSpPr>
        <p:spPr>
          <a:xfrm>
            <a:off x="477981" y="1122363"/>
            <a:ext cx="4023360" cy="3204134"/>
          </a:xfrm>
        </p:spPr>
        <p:txBody>
          <a:bodyPr anchor="b">
            <a:normAutofit/>
          </a:bodyPr>
          <a:lstStyle/>
          <a:p>
            <a:r>
              <a:rPr lang="en-US" sz="4800">
                <a:solidFill>
                  <a:schemeClr val="bg1"/>
                </a:solidFill>
              </a:rPr>
              <a:t>Shor’s Algorithm</a:t>
            </a:r>
          </a:p>
        </p:txBody>
      </p:sp>
      <p:sp>
        <p:nvSpPr>
          <p:cNvPr id="3" name="Subtitle 2">
            <a:extLst>
              <a:ext uri="{FF2B5EF4-FFF2-40B4-BE49-F238E27FC236}">
                <a16:creationId xmlns:a16="http://schemas.microsoft.com/office/drawing/2014/main" id="{89FBFC63-E179-5F3E-FD3D-CA7C7C3D7C8C}"/>
              </a:ext>
            </a:extLst>
          </p:cNvPr>
          <p:cNvSpPr>
            <a:spLocks noGrp="1"/>
          </p:cNvSpPr>
          <p:nvPr>
            <p:ph type="subTitle" idx="1"/>
          </p:nvPr>
        </p:nvSpPr>
        <p:spPr>
          <a:xfrm>
            <a:off x="477980" y="4872922"/>
            <a:ext cx="4023359" cy="1208141"/>
          </a:xfrm>
        </p:spPr>
        <p:txBody>
          <a:bodyPr>
            <a:normAutofit/>
          </a:bodyPr>
          <a:lstStyle/>
          <a:p>
            <a:r>
              <a:rPr lang="en-US" sz="2000">
                <a:solidFill>
                  <a:schemeClr val="bg1"/>
                </a:solidFill>
              </a:rPr>
              <a:t>Sparsh Gupta – DSA Final Project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094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0353-6F4B-FF52-FC21-896F1C8F09EC}"/>
              </a:ext>
            </a:extLst>
          </p:cNvPr>
          <p:cNvSpPr>
            <a:spLocks noGrp="1"/>
          </p:cNvSpPr>
          <p:nvPr>
            <p:ph type="title"/>
          </p:nvPr>
        </p:nvSpPr>
        <p:spPr>
          <a:xfrm>
            <a:off x="1115568" y="548640"/>
            <a:ext cx="10235604" cy="1179576"/>
          </a:xfrm>
        </p:spPr>
        <p:txBody>
          <a:bodyPr>
            <a:noAutofit/>
          </a:bodyPr>
          <a:lstStyle/>
          <a:p>
            <a:r>
              <a:rPr lang="en-US" dirty="0"/>
              <a:t>Superposition and Modular Exponentiation</a:t>
            </a:r>
          </a:p>
        </p:txBody>
      </p:sp>
      <p:pic>
        <p:nvPicPr>
          <p:cNvPr id="5" name="Content Placeholder 4" descr="A diagram of a graph&#10;&#10;Description automatically generated">
            <a:extLst>
              <a:ext uri="{FF2B5EF4-FFF2-40B4-BE49-F238E27FC236}">
                <a16:creationId xmlns:a16="http://schemas.microsoft.com/office/drawing/2014/main" id="{75DEA479-C761-4002-AA65-C2A47FE6BD83}"/>
              </a:ext>
            </a:extLst>
          </p:cNvPr>
          <p:cNvPicPr>
            <a:picLocks noGrp="1" noChangeAspect="1"/>
          </p:cNvPicPr>
          <p:nvPr>
            <p:ph idx="1"/>
          </p:nvPr>
        </p:nvPicPr>
        <p:blipFill>
          <a:blip r:embed="rId3"/>
          <a:stretch>
            <a:fillRect/>
          </a:stretch>
        </p:blipFill>
        <p:spPr>
          <a:xfrm>
            <a:off x="6166989" y="2081221"/>
            <a:ext cx="5528609" cy="4776779"/>
          </a:xfrm>
        </p:spPr>
      </p:pic>
      <p:grpSp>
        <p:nvGrpSpPr>
          <p:cNvPr id="11" name="Group 10">
            <a:extLst>
              <a:ext uri="{FF2B5EF4-FFF2-40B4-BE49-F238E27FC236}">
                <a16:creationId xmlns:a16="http://schemas.microsoft.com/office/drawing/2014/main" id="{8E5C50DA-8838-9F8E-C946-295F488D1875}"/>
              </a:ext>
            </a:extLst>
          </p:cNvPr>
          <p:cNvGrpSpPr/>
          <p:nvPr/>
        </p:nvGrpSpPr>
        <p:grpSpPr>
          <a:xfrm>
            <a:off x="213353" y="2395038"/>
            <a:ext cx="3473954" cy="774700"/>
            <a:chOff x="567391" y="2654300"/>
            <a:chExt cx="3473954" cy="774700"/>
          </a:xfrm>
        </p:grpSpPr>
        <p:pic>
          <p:nvPicPr>
            <p:cNvPr id="8" name="Picture 7" descr="A mathematical symbols and symbols&#10;&#10;Description automatically generated with medium confidence">
              <a:extLst>
                <a:ext uri="{FF2B5EF4-FFF2-40B4-BE49-F238E27FC236}">
                  <a16:creationId xmlns:a16="http://schemas.microsoft.com/office/drawing/2014/main" id="{67A63A82-6204-6731-FC7D-521C4F3BC89F}"/>
                </a:ext>
              </a:extLst>
            </p:cNvPr>
            <p:cNvPicPr>
              <a:picLocks noChangeAspect="1"/>
            </p:cNvPicPr>
            <p:nvPr/>
          </p:nvPicPr>
          <p:blipFill>
            <a:blip r:embed="rId4"/>
            <a:stretch>
              <a:fillRect/>
            </a:stretch>
          </p:blipFill>
          <p:spPr>
            <a:xfrm>
              <a:off x="567391" y="2654300"/>
              <a:ext cx="2070100" cy="774700"/>
            </a:xfrm>
            <a:prstGeom prst="rect">
              <a:avLst/>
            </a:prstGeom>
          </p:spPr>
        </p:pic>
        <p:pic>
          <p:nvPicPr>
            <p:cNvPr id="10" name="Picture 9" descr="A black and white math symbols&#10;&#10;Description automatically generated with medium confidence">
              <a:extLst>
                <a:ext uri="{FF2B5EF4-FFF2-40B4-BE49-F238E27FC236}">
                  <a16:creationId xmlns:a16="http://schemas.microsoft.com/office/drawing/2014/main" id="{F4AFDC27-B8B7-B834-28FB-23F7DE770C9B}"/>
                </a:ext>
              </a:extLst>
            </p:cNvPr>
            <p:cNvPicPr>
              <a:picLocks noChangeAspect="1"/>
            </p:cNvPicPr>
            <p:nvPr/>
          </p:nvPicPr>
          <p:blipFill>
            <a:blip r:embed="rId5"/>
            <a:stretch>
              <a:fillRect/>
            </a:stretch>
          </p:blipFill>
          <p:spPr>
            <a:xfrm>
              <a:off x="2466545" y="2654300"/>
              <a:ext cx="1574800" cy="774700"/>
            </a:xfrm>
            <a:prstGeom prst="rect">
              <a:avLst/>
            </a:prstGeom>
          </p:spPr>
        </p:pic>
      </p:grpSp>
      <p:grpSp>
        <p:nvGrpSpPr>
          <p:cNvPr id="23" name="Group 22">
            <a:extLst>
              <a:ext uri="{FF2B5EF4-FFF2-40B4-BE49-F238E27FC236}">
                <a16:creationId xmlns:a16="http://schemas.microsoft.com/office/drawing/2014/main" id="{1BB7FE07-874F-E22B-5462-BF21101B4AC3}"/>
              </a:ext>
            </a:extLst>
          </p:cNvPr>
          <p:cNvGrpSpPr/>
          <p:nvPr/>
        </p:nvGrpSpPr>
        <p:grpSpPr>
          <a:xfrm>
            <a:off x="213353" y="3779411"/>
            <a:ext cx="5619374" cy="2700748"/>
            <a:chOff x="245398" y="4126202"/>
            <a:chExt cx="5619374" cy="2700748"/>
          </a:xfrm>
        </p:grpSpPr>
        <p:grpSp>
          <p:nvGrpSpPr>
            <p:cNvPr id="16" name="Group 15">
              <a:extLst>
                <a:ext uri="{FF2B5EF4-FFF2-40B4-BE49-F238E27FC236}">
                  <a16:creationId xmlns:a16="http://schemas.microsoft.com/office/drawing/2014/main" id="{7CD61E84-478A-C8EB-5947-DA9FB6B5AFA1}"/>
                </a:ext>
              </a:extLst>
            </p:cNvPr>
            <p:cNvGrpSpPr/>
            <p:nvPr/>
          </p:nvGrpSpPr>
          <p:grpSpPr>
            <a:xfrm>
              <a:off x="245398" y="4126202"/>
              <a:ext cx="5334000" cy="774700"/>
              <a:chOff x="1135122" y="4919877"/>
              <a:chExt cx="5334000" cy="774700"/>
            </a:xfrm>
          </p:grpSpPr>
          <p:pic>
            <p:nvPicPr>
              <p:cNvPr id="13" name="Picture 12" descr="A black and white math equation&#10;&#10;Description automatically generated">
                <a:extLst>
                  <a:ext uri="{FF2B5EF4-FFF2-40B4-BE49-F238E27FC236}">
                    <a16:creationId xmlns:a16="http://schemas.microsoft.com/office/drawing/2014/main" id="{AF2A8932-76E2-9670-D3D1-EB917A9C1166}"/>
                  </a:ext>
                </a:extLst>
              </p:cNvPr>
              <p:cNvPicPr>
                <a:picLocks noChangeAspect="1"/>
              </p:cNvPicPr>
              <p:nvPr/>
            </p:nvPicPr>
            <p:blipFill>
              <a:blip r:embed="rId6"/>
              <a:stretch>
                <a:fillRect/>
              </a:stretch>
            </p:blipFill>
            <p:spPr>
              <a:xfrm>
                <a:off x="1135122" y="4919877"/>
                <a:ext cx="2667000" cy="774700"/>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342E7016-E37C-2C4F-95C8-4DC67A3687BE}"/>
                  </a:ext>
                </a:extLst>
              </p:cNvPr>
              <p:cNvPicPr>
                <a:picLocks noChangeAspect="1"/>
              </p:cNvPicPr>
              <p:nvPr/>
            </p:nvPicPr>
            <p:blipFill>
              <a:blip r:embed="rId7"/>
              <a:stretch>
                <a:fillRect/>
              </a:stretch>
            </p:blipFill>
            <p:spPr>
              <a:xfrm>
                <a:off x="3802122" y="4977027"/>
                <a:ext cx="2667000" cy="660400"/>
              </a:xfrm>
              <a:prstGeom prst="rect">
                <a:avLst/>
              </a:prstGeom>
            </p:spPr>
          </p:pic>
        </p:grpSp>
        <p:pic>
          <p:nvPicPr>
            <p:cNvPr id="18" name="Picture 17">
              <a:extLst>
                <a:ext uri="{FF2B5EF4-FFF2-40B4-BE49-F238E27FC236}">
                  <a16:creationId xmlns:a16="http://schemas.microsoft.com/office/drawing/2014/main" id="{B51E9E77-97FF-D28E-535F-DC1C3DB4F519}"/>
                </a:ext>
              </a:extLst>
            </p:cNvPr>
            <p:cNvPicPr>
              <a:picLocks noChangeAspect="1"/>
            </p:cNvPicPr>
            <p:nvPr/>
          </p:nvPicPr>
          <p:blipFill>
            <a:blip r:embed="rId8"/>
            <a:stretch>
              <a:fillRect/>
            </a:stretch>
          </p:blipFill>
          <p:spPr>
            <a:xfrm>
              <a:off x="673323" y="4917934"/>
              <a:ext cx="5191449" cy="378248"/>
            </a:xfrm>
            <a:prstGeom prst="rect">
              <a:avLst/>
            </a:prstGeom>
          </p:spPr>
        </p:pic>
        <p:pic>
          <p:nvPicPr>
            <p:cNvPr id="20" name="Picture 19" descr="A math equations with numbers&#10;&#10;Description automatically generated">
              <a:extLst>
                <a:ext uri="{FF2B5EF4-FFF2-40B4-BE49-F238E27FC236}">
                  <a16:creationId xmlns:a16="http://schemas.microsoft.com/office/drawing/2014/main" id="{1D701960-4A3B-B8F9-3BE1-517977D2E71B}"/>
                </a:ext>
              </a:extLst>
            </p:cNvPr>
            <p:cNvPicPr>
              <a:picLocks noChangeAspect="1"/>
            </p:cNvPicPr>
            <p:nvPr/>
          </p:nvPicPr>
          <p:blipFill rotWithShape="1">
            <a:blip r:embed="rId9"/>
            <a:srcRect l="9881"/>
            <a:stretch/>
          </p:blipFill>
          <p:spPr>
            <a:xfrm>
              <a:off x="714051" y="5306004"/>
              <a:ext cx="2921216" cy="1520946"/>
            </a:xfrm>
            <a:prstGeom prst="rect">
              <a:avLst/>
            </a:prstGeom>
          </p:spPr>
        </p:pic>
      </p:grpSp>
      <p:sp>
        <p:nvSpPr>
          <p:cNvPr id="24" name="TextBox 23">
            <a:extLst>
              <a:ext uri="{FF2B5EF4-FFF2-40B4-BE49-F238E27FC236}">
                <a16:creationId xmlns:a16="http://schemas.microsoft.com/office/drawing/2014/main" id="{69BAE23C-4DCA-5634-3D5D-26F352C70305}"/>
              </a:ext>
            </a:extLst>
          </p:cNvPr>
          <p:cNvSpPr txBox="1"/>
          <p:nvPr/>
        </p:nvSpPr>
        <p:spPr>
          <a:xfrm>
            <a:off x="3951102" y="2628499"/>
            <a:ext cx="1868006" cy="307777"/>
          </a:xfrm>
          <a:prstGeom prst="rect">
            <a:avLst/>
          </a:prstGeom>
          <a:noFill/>
        </p:spPr>
        <p:txBody>
          <a:bodyPr wrap="square" rtlCol="0">
            <a:spAutoFit/>
          </a:bodyPr>
          <a:lstStyle/>
          <a:p>
            <a:pPr algn="ctr"/>
            <a:r>
              <a:rPr lang="en-US" sz="1400" dirty="0"/>
              <a:t>(Superposition)</a:t>
            </a:r>
          </a:p>
        </p:txBody>
      </p:sp>
      <p:sp>
        <p:nvSpPr>
          <p:cNvPr id="25" name="TextBox 24">
            <a:extLst>
              <a:ext uri="{FF2B5EF4-FFF2-40B4-BE49-F238E27FC236}">
                <a16:creationId xmlns:a16="http://schemas.microsoft.com/office/drawing/2014/main" id="{90266463-481C-2C33-5222-8BA5EAD59C79}"/>
              </a:ext>
            </a:extLst>
          </p:cNvPr>
          <p:cNvSpPr txBox="1"/>
          <p:nvPr/>
        </p:nvSpPr>
        <p:spPr>
          <a:xfrm>
            <a:off x="3729872" y="5565797"/>
            <a:ext cx="2310467" cy="307777"/>
          </a:xfrm>
          <a:prstGeom prst="rect">
            <a:avLst/>
          </a:prstGeom>
          <a:noFill/>
        </p:spPr>
        <p:txBody>
          <a:bodyPr wrap="square" rtlCol="0">
            <a:spAutoFit/>
          </a:bodyPr>
          <a:lstStyle/>
          <a:p>
            <a:r>
              <a:rPr lang="en-US" sz="1400" dirty="0"/>
              <a:t>(Modular Exponentiation)</a:t>
            </a:r>
          </a:p>
        </p:txBody>
      </p:sp>
    </p:spTree>
    <p:extLst>
      <p:ext uri="{BB962C8B-B14F-4D97-AF65-F5344CB8AC3E}">
        <p14:creationId xmlns:p14="http://schemas.microsoft.com/office/powerpoint/2010/main" val="101980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3F30-1DF6-9035-FBE2-4939C6376FD9}"/>
              </a:ext>
            </a:extLst>
          </p:cNvPr>
          <p:cNvSpPr>
            <a:spLocks noGrp="1"/>
          </p:cNvSpPr>
          <p:nvPr>
            <p:ph type="title"/>
          </p:nvPr>
        </p:nvSpPr>
        <p:spPr/>
        <p:txBody>
          <a:bodyPr/>
          <a:lstStyle/>
          <a:p>
            <a:r>
              <a:rPr lang="en-US" dirty="0"/>
              <a:t>Quantum Fourier Transform (QFT)</a:t>
            </a:r>
          </a:p>
        </p:txBody>
      </p:sp>
      <p:pic>
        <p:nvPicPr>
          <p:cNvPr id="4" name="Picture 3" descr="A black text with numbers&#10;&#10;Description automatically generated with medium confidence">
            <a:extLst>
              <a:ext uri="{FF2B5EF4-FFF2-40B4-BE49-F238E27FC236}">
                <a16:creationId xmlns:a16="http://schemas.microsoft.com/office/drawing/2014/main" id="{7245A2C3-A00D-64AD-D235-D8380DDEFD77}"/>
              </a:ext>
            </a:extLst>
          </p:cNvPr>
          <p:cNvPicPr>
            <a:picLocks noChangeAspect="1"/>
          </p:cNvPicPr>
          <p:nvPr/>
        </p:nvPicPr>
        <p:blipFill>
          <a:blip r:embed="rId3"/>
          <a:stretch>
            <a:fillRect/>
          </a:stretch>
        </p:blipFill>
        <p:spPr>
          <a:xfrm>
            <a:off x="121010" y="2192700"/>
            <a:ext cx="3544943" cy="517674"/>
          </a:xfrm>
          <a:prstGeom prst="rect">
            <a:avLst/>
          </a:prstGeom>
        </p:spPr>
      </p:pic>
      <p:sp>
        <p:nvSpPr>
          <p:cNvPr id="5" name="TextBox 4">
            <a:extLst>
              <a:ext uri="{FF2B5EF4-FFF2-40B4-BE49-F238E27FC236}">
                <a16:creationId xmlns:a16="http://schemas.microsoft.com/office/drawing/2014/main" id="{AC59E3C1-A66E-01E5-6471-30E6167E6532}"/>
              </a:ext>
            </a:extLst>
          </p:cNvPr>
          <p:cNvSpPr txBox="1"/>
          <p:nvPr/>
        </p:nvSpPr>
        <p:spPr>
          <a:xfrm>
            <a:off x="3630459" y="2304962"/>
            <a:ext cx="2465541" cy="307777"/>
          </a:xfrm>
          <a:prstGeom prst="rect">
            <a:avLst/>
          </a:prstGeom>
          <a:noFill/>
        </p:spPr>
        <p:txBody>
          <a:bodyPr wrap="square" rtlCol="0">
            <a:spAutoFit/>
          </a:bodyPr>
          <a:lstStyle/>
          <a:p>
            <a:r>
              <a:rPr lang="en-US" sz="1400" dirty="0"/>
              <a:t>(Measure Function Register)</a:t>
            </a:r>
          </a:p>
        </p:txBody>
      </p:sp>
      <p:pic>
        <p:nvPicPr>
          <p:cNvPr id="9" name="Picture 8" descr="A math equations and numbers&#10;&#10;Description automatically generated with medium confidence">
            <a:extLst>
              <a:ext uri="{FF2B5EF4-FFF2-40B4-BE49-F238E27FC236}">
                <a16:creationId xmlns:a16="http://schemas.microsoft.com/office/drawing/2014/main" id="{C5E1FBE5-8380-1A67-AA6B-36A5CAE696A3}"/>
              </a:ext>
            </a:extLst>
          </p:cNvPr>
          <p:cNvPicPr>
            <a:picLocks noChangeAspect="1"/>
          </p:cNvPicPr>
          <p:nvPr/>
        </p:nvPicPr>
        <p:blipFill>
          <a:blip r:embed="rId4"/>
          <a:stretch>
            <a:fillRect/>
          </a:stretch>
        </p:blipFill>
        <p:spPr>
          <a:xfrm>
            <a:off x="187646" y="2865710"/>
            <a:ext cx="3843142" cy="1600370"/>
          </a:xfrm>
          <a:prstGeom prst="rect">
            <a:avLst/>
          </a:prstGeom>
        </p:spPr>
      </p:pic>
      <p:sp>
        <p:nvSpPr>
          <p:cNvPr id="10" name="TextBox 9">
            <a:extLst>
              <a:ext uri="{FF2B5EF4-FFF2-40B4-BE49-F238E27FC236}">
                <a16:creationId xmlns:a16="http://schemas.microsoft.com/office/drawing/2014/main" id="{030C99EC-0361-2F3E-2127-F8B4AA615D32}"/>
              </a:ext>
            </a:extLst>
          </p:cNvPr>
          <p:cNvSpPr txBox="1"/>
          <p:nvPr/>
        </p:nvSpPr>
        <p:spPr>
          <a:xfrm>
            <a:off x="3665953" y="2923334"/>
            <a:ext cx="2465541" cy="307777"/>
          </a:xfrm>
          <a:prstGeom prst="rect">
            <a:avLst/>
          </a:prstGeom>
          <a:noFill/>
        </p:spPr>
        <p:txBody>
          <a:bodyPr wrap="square" rtlCol="0">
            <a:spAutoFit/>
          </a:bodyPr>
          <a:lstStyle/>
          <a:p>
            <a:r>
              <a:rPr lang="en-US" sz="1400" dirty="0"/>
              <a:t>(QFT on Function Register)</a:t>
            </a:r>
          </a:p>
        </p:txBody>
      </p:sp>
      <p:pic>
        <p:nvPicPr>
          <p:cNvPr id="15" name="Content Placeholder 14" descr="A diagram of a function&#10;&#10;Description automatically generated">
            <a:extLst>
              <a:ext uri="{FF2B5EF4-FFF2-40B4-BE49-F238E27FC236}">
                <a16:creationId xmlns:a16="http://schemas.microsoft.com/office/drawing/2014/main" id="{37A94F16-3B2F-1ABA-302F-CA9F610619DD}"/>
              </a:ext>
            </a:extLst>
          </p:cNvPr>
          <p:cNvPicPr>
            <a:picLocks noGrp="1" noChangeAspect="1"/>
          </p:cNvPicPr>
          <p:nvPr>
            <p:ph idx="1"/>
          </p:nvPr>
        </p:nvPicPr>
        <p:blipFill>
          <a:blip r:embed="rId5"/>
          <a:stretch>
            <a:fillRect/>
          </a:stretch>
        </p:blipFill>
        <p:spPr>
          <a:xfrm>
            <a:off x="5988908" y="2077604"/>
            <a:ext cx="6082082" cy="4701568"/>
          </a:xfrm>
        </p:spPr>
      </p:pic>
      <p:grpSp>
        <p:nvGrpSpPr>
          <p:cNvPr id="18" name="Group 17">
            <a:extLst>
              <a:ext uri="{FF2B5EF4-FFF2-40B4-BE49-F238E27FC236}">
                <a16:creationId xmlns:a16="http://schemas.microsoft.com/office/drawing/2014/main" id="{88A1594F-B05F-DCF9-BEEC-A61BE36CF59F}"/>
              </a:ext>
            </a:extLst>
          </p:cNvPr>
          <p:cNvGrpSpPr/>
          <p:nvPr/>
        </p:nvGrpSpPr>
        <p:grpSpPr>
          <a:xfrm>
            <a:off x="571703" y="5025974"/>
            <a:ext cx="5182155" cy="1753198"/>
            <a:chOff x="393028" y="4647602"/>
            <a:chExt cx="5182155" cy="1753198"/>
          </a:xfrm>
        </p:grpSpPr>
        <p:pic>
          <p:nvPicPr>
            <p:cNvPr id="16" name="Picture 15" descr="A screenshot of a graph&#10;&#10;Description automatically generated">
              <a:extLst>
                <a:ext uri="{FF2B5EF4-FFF2-40B4-BE49-F238E27FC236}">
                  <a16:creationId xmlns:a16="http://schemas.microsoft.com/office/drawing/2014/main" id="{C5015D72-0322-5A65-9C3D-2CA5A2BB3539}"/>
                </a:ext>
              </a:extLst>
            </p:cNvPr>
            <p:cNvPicPr>
              <a:picLocks noChangeAspect="1"/>
            </p:cNvPicPr>
            <p:nvPr/>
          </p:nvPicPr>
          <p:blipFill rotWithShape="1">
            <a:blip r:embed="rId6">
              <a:extLst>
                <a:ext uri="{28A0092B-C50C-407E-A947-70E740481C1C}">
                  <a14:useLocalDpi xmlns:a14="http://schemas.microsoft.com/office/drawing/2010/main" val="0"/>
                </a:ext>
              </a:extLst>
            </a:blip>
            <a:srcRect l="54571" t="8670" b="75119"/>
            <a:stretch/>
          </p:blipFill>
          <p:spPr>
            <a:xfrm>
              <a:off x="393028" y="4930986"/>
              <a:ext cx="2670818" cy="1378374"/>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A7EEC80C-5FB6-B06F-A378-A8D2641FD43F}"/>
                </a:ext>
              </a:extLst>
            </p:cNvPr>
            <p:cNvPicPr>
              <a:picLocks noChangeAspect="1"/>
            </p:cNvPicPr>
            <p:nvPr/>
          </p:nvPicPr>
          <p:blipFill rotWithShape="1">
            <a:blip r:embed="rId6">
              <a:extLst>
                <a:ext uri="{28A0092B-C50C-407E-A947-70E740481C1C}">
                  <a14:useLocalDpi xmlns:a14="http://schemas.microsoft.com/office/drawing/2010/main" val="0"/>
                </a:ext>
              </a:extLst>
            </a:blip>
            <a:srcRect l="54227" t="31796" b="46110"/>
            <a:stretch/>
          </p:blipFill>
          <p:spPr>
            <a:xfrm>
              <a:off x="3063846" y="4647602"/>
              <a:ext cx="2511337" cy="1753198"/>
            </a:xfrm>
            <a:prstGeom prst="rect">
              <a:avLst/>
            </a:prstGeom>
          </p:spPr>
        </p:pic>
      </p:grpSp>
      <p:sp>
        <p:nvSpPr>
          <p:cNvPr id="19" name="TextBox 18">
            <a:extLst>
              <a:ext uri="{FF2B5EF4-FFF2-40B4-BE49-F238E27FC236}">
                <a16:creationId xmlns:a16="http://schemas.microsoft.com/office/drawing/2014/main" id="{D80CD601-085B-1A06-81BC-1ABCD804522F}"/>
              </a:ext>
            </a:extLst>
          </p:cNvPr>
          <p:cNvSpPr txBox="1"/>
          <p:nvPr/>
        </p:nvSpPr>
        <p:spPr>
          <a:xfrm>
            <a:off x="2009750" y="4706001"/>
            <a:ext cx="2465541" cy="307777"/>
          </a:xfrm>
          <a:prstGeom prst="rect">
            <a:avLst/>
          </a:prstGeom>
          <a:noFill/>
        </p:spPr>
        <p:txBody>
          <a:bodyPr wrap="square" rtlCol="0">
            <a:spAutoFit/>
          </a:bodyPr>
          <a:lstStyle/>
          <a:p>
            <a:pPr algn="ctr"/>
            <a:r>
              <a:rPr lang="en-US" sz="1400" b="1" dirty="0"/>
              <a:t>What does QFT do?</a:t>
            </a:r>
          </a:p>
        </p:txBody>
      </p:sp>
    </p:spTree>
    <p:extLst>
      <p:ext uri="{BB962C8B-B14F-4D97-AF65-F5344CB8AC3E}">
        <p14:creationId xmlns:p14="http://schemas.microsoft.com/office/powerpoint/2010/main" val="349692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FAD6-8A7F-20C0-0C83-9CC0A27F384C}"/>
              </a:ext>
            </a:extLst>
          </p:cNvPr>
          <p:cNvSpPr>
            <a:spLocks noGrp="1"/>
          </p:cNvSpPr>
          <p:nvPr>
            <p:ph type="title"/>
          </p:nvPr>
        </p:nvSpPr>
        <p:spPr/>
        <p:txBody>
          <a:bodyPr/>
          <a:lstStyle/>
          <a:p>
            <a:r>
              <a:rPr lang="en-US" dirty="0"/>
              <a:t>Derive the Period</a:t>
            </a:r>
          </a:p>
        </p:txBody>
      </p:sp>
      <p:pic>
        <p:nvPicPr>
          <p:cNvPr id="10" name="Content Placeholder 9" descr="A diagram of a function&#10;&#10;Description automatically generated">
            <a:extLst>
              <a:ext uri="{FF2B5EF4-FFF2-40B4-BE49-F238E27FC236}">
                <a16:creationId xmlns:a16="http://schemas.microsoft.com/office/drawing/2014/main" id="{53BE758A-3E42-E61C-A8C7-FAFE88DC3459}"/>
              </a:ext>
            </a:extLst>
          </p:cNvPr>
          <p:cNvPicPr>
            <a:picLocks noGrp="1" noChangeAspect="1"/>
          </p:cNvPicPr>
          <p:nvPr>
            <p:ph idx="1"/>
          </p:nvPr>
        </p:nvPicPr>
        <p:blipFill>
          <a:blip r:embed="rId3"/>
          <a:stretch>
            <a:fillRect/>
          </a:stretch>
        </p:blipFill>
        <p:spPr>
          <a:xfrm>
            <a:off x="5160580" y="2033497"/>
            <a:ext cx="7013296" cy="4819838"/>
          </a:xfrm>
        </p:spPr>
      </p:pic>
      <p:pic>
        <p:nvPicPr>
          <p:cNvPr id="12" name="Picture 11" descr="A number with numbers and lines&#10;&#10;Description automatically generated with medium confidence">
            <a:extLst>
              <a:ext uri="{FF2B5EF4-FFF2-40B4-BE49-F238E27FC236}">
                <a16:creationId xmlns:a16="http://schemas.microsoft.com/office/drawing/2014/main" id="{53787AF7-9E60-7EDD-0CF3-9B59C2B80CD1}"/>
              </a:ext>
            </a:extLst>
          </p:cNvPr>
          <p:cNvPicPr>
            <a:picLocks noChangeAspect="1"/>
          </p:cNvPicPr>
          <p:nvPr/>
        </p:nvPicPr>
        <p:blipFill>
          <a:blip r:embed="rId4"/>
          <a:stretch>
            <a:fillRect/>
          </a:stretch>
        </p:blipFill>
        <p:spPr>
          <a:xfrm>
            <a:off x="521306" y="2119764"/>
            <a:ext cx="4305001" cy="1136264"/>
          </a:xfrm>
          <a:prstGeom prst="rect">
            <a:avLst/>
          </a:prstGeom>
        </p:spPr>
      </p:pic>
      <p:sp>
        <p:nvSpPr>
          <p:cNvPr id="13" name="TextBox 12">
            <a:extLst>
              <a:ext uri="{FF2B5EF4-FFF2-40B4-BE49-F238E27FC236}">
                <a16:creationId xmlns:a16="http://schemas.microsoft.com/office/drawing/2014/main" id="{27AB6EEA-494B-AE71-DA11-07F06B670532}"/>
              </a:ext>
            </a:extLst>
          </p:cNvPr>
          <p:cNvSpPr txBox="1"/>
          <p:nvPr/>
        </p:nvSpPr>
        <p:spPr>
          <a:xfrm>
            <a:off x="521306" y="3714013"/>
            <a:ext cx="5048768" cy="3139321"/>
          </a:xfrm>
          <a:prstGeom prst="rect">
            <a:avLst/>
          </a:prstGeom>
          <a:noFill/>
        </p:spPr>
        <p:txBody>
          <a:bodyPr wrap="square" rtlCol="0">
            <a:spAutoFit/>
          </a:bodyPr>
          <a:lstStyle/>
          <a:p>
            <a:r>
              <a:rPr lang="en-US" sz="2000" dirty="0"/>
              <a:t>Let us say that the probabilities peak at </a:t>
            </a:r>
          </a:p>
          <a:p>
            <a:r>
              <a:rPr lang="en-US" sz="2000" dirty="0"/>
              <a:t>j = </a:t>
            </a:r>
            <a:r>
              <a:rPr lang="en-US" sz="2000" b="0" i="0" u="none" strike="noStrike" dirty="0">
                <a:effectLst/>
              </a:rPr>
              <a:t>0, 85, 171, 256, 341, 427.</a:t>
            </a:r>
          </a:p>
          <a:p>
            <a:pPr marL="285750" indent="-285750">
              <a:buFont typeface="Arial" panose="020B0604020202020204" pitchFamily="34" charset="0"/>
              <a:buChar char="•"/>
            </a:pPr>
            <a:endParaRPr lang="en-US" sz="2000" dirty="0"/>
          </a:p>
          <a:p>
            <a:r>
              <a:rPr lang="en-US" sz="2000" dirty="0"/>
              <a:t>Then, suppose the result is j = 85</a:t>
            </a:r>
          </a:p>
          <a:p>
            <a:r>
              <a:rPr lang="en-US" sz="2000" dirty="0"/>
              <a:t>for this measurement.</a:t>
            </a:r>
          </a:p>
          <a:p>
            <a:endParaRPr lang="en-US" sz="2000" b="0" i="0" u="none" strike="noStrike" dirty="0">
              <a:effectLst/>
            </a:endParaRPr>
          </a:p>
          <a:p>
            <a:r>
              <a:rPr lang="en-US" sz="2000" dirty="0">
                <a:highlight>
                  <a:srgbClr val="FFFFFF"/>
                </a:highlight>
              </a:rPr>
              <a:t>Period, r  = T/j (or T modulo j) </a:t>
            </a:r>
          </a:p>
          <a:p>
            <a:r>
              <a:rPr lang="en-US" sz="2000" dirty="0">
                <a:highlight>
                  <a:srgbClr val="FFFFFF"/>
                </a:highlight>
              </a:rPr>
              <a:t>              r = 512 modulo 85 </a:t>
            </a:r>
          </a:p>
          <a:p>
            <a:r>
              <a:rPr lang="en-US" sz="2000" dirty="0">
                <a:highlight>
                  <a:srgbClr val="FFFFFF"/>
                </a:highlight>
              </a:rPr>
              <a:t>              </a:t>
            </a:r>
            <a:r>
              <a:rPr lang="en-US" sz="2000" b="1" dirty="0">
                <a:highlight>
                  <a:srgbClr val="FFFFFF"/>
                </a:highlight>
              </a:rPr>
              <a:t>r = 6</a:t>
            </a:r>
            <a:endParaRPr lang="en-US" sz="2000" b="1" i="0" u="none" strike="noStrike" dirty="0">
              <a:effectLst/>
            </a:endParaRPr>
          </a:p>
          <a:p>
            <a:endParaRPr lang="en-US" b="0" i="0" u="none" strike="noStrike" dirty="0">
              <a:effectLst/>
            </a:endParaRPr>
          </a:p>
        </p:txBody>
      </p:sp>
      <p:sp>
        <p:nvSpPr>
          <p:cNvPr id="14" name="TextBox 13">
            <a:extLst>
              <a:ext uri="{FF2B5EF4-FFF2-40B4-BE49-F238E27FC236}">
                <a16:creationId xmlns:a16="http://schemas.microsoft.com/office/drawing/2014/main" id="{DD76D165-C0D8-527D-081A-AF4523FC2B99}"/>
              </a:ext>
            </a:extLst>
          </p:cNvPr>
          <p:cNvSpPr txBox="1"/>
          <p:nvPr/>
        </p:nvSpPr>
        <p:spPr>
          <a:xfrm>
            <a:off x="1348651" y="3168576"/>
            <a:ext cx="2650309" cy="307777"/>
          </a:xfrm>
          <a:prstGeom prst="rect">
            <a:avLst/>
          </a:prstGeom>
          <a:noFill/>
        </p:spPr>
        <p:txBody>
          <a:bodyPr wrap="square" rtlCol="0">
            <a:spAutoFit/>
          </a:bodyPr>
          <a:lstStyle/>
          <a:p>
            <a:r>
              <a:rPr lang="en-US" sz="1400" dirty="0"/>
              <a:t>(Measure Argument Register)</a:t>
            </a:r>
          </a:p>
        </p:txBody>
      </p:sp>
    </p:spTree>
    <p:extLst>
      <p:ext uri="{BB962C8B-B14F-4D97-AF65-F5344CB8AC3E}">
        <p14:creationId xmlns:p14="http://schemas.microsoft.com/office/powerpoint/2010/main" val="2226266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884F-78E7-15A3-3F95-715F7A3CF1E6}"/>
              </a:ext>
            </a:extLst>
          </p:cNvPr>
          <p:cNvSpPr>
            <a:spLocks noGrp="1"/>
          </p:cNvSpPr>
          <p:nvPr>
            <p:ph type="title"/>
          </p:nvPr>
        </p:nvSpPr>
        <p:spPr/>
        <p:txBody>
          <a:bodyPr/>
          <a:lstStyle/>
          <a:p>
            <a:r>
              <a:rPr lang="en-US" dirty="0"/>
              <a:t>Factor Derivation</a:t>
            </a:r>
          </a:p>
        </p:txBody>
      </p:sp>
      <p:pic>
        <p:nvPicPr>
          <p:cNvPr id="9" name="Picture 8">
            <a:extLst>
              <a:ext uri="{FF2B5EF4-FFF2-40B4-BE49-F238E27FC236}">
                <a16:creationId xmlns:a16="http://schemas.microsoft.com/office/drawing/2014/main" id="{A046AB04-24A2-0BEA-66C5-E9F6E359E0E1}"/>
              </a:ext>
            </a:extLst>
          </p:cNvPr>
          <p:cNvPicPr>
            <a:picLocks noChangeAspect="1"/>
          </p:cNvPicPr>
          <p:nvPr/>
        </p:nvPicPr>
        <p:blipFill>
          <a:blip r:embed="rId2"/>
          <a:stretch>
            <a:fillRect/>
          </a:stretch>
        </p:blipFill>
        <p:spPr>
          <a:xfrm>
            <a:off x="617838" y="5862432"/>
            <a:ext cx="11173224" cy="446928"/>
          </a:xfrm>
          <a:prstGeom prst="rect">
            <a:avLst/>
          </a:prstGeom>
        </p:spPr>
      </p:pic>
      <p:pic>
        <p:nvPicPr>
          <p:cNvPr id="11" name="Picture 10" descr="A math equation with black text&#10;&#10;Description automatically generated">
            <a:extLst>
              <a:ext uri="{FF2B5EF4-FFF2-40B4-BE49-F238E27FC236}">
                <a16:creationId xmlns:a16="http://schemas.microsoft.com/office/drawing/2014/main" id="{DD54E8BA-A7E1-48D7-4E6A-3D5A1CB1B7EA}"/>
              </a:ext>
            </a:extLst>
          </p:cNvPr>
          <p:cNvPicPr>
            <a:picLocks noChangeAspect="1"/>
          </p:cNvPicPr>
          <p:nvPr/>
        </p:nvPicPr>
        <p:blipFill>
          <a:blip r:embed="rId3"/>
          <a:stretch>
            <a:fillRect/>
          </a:stretch>
        </p:blipFill>
        <p:spPr>
          <a:xfrm>
            <a:off x="1392625" y="2788447"/>
            <a:ext cx="9406749" cy="2323523"/>
          </a:xfrm>
          <a:prstGeom prst="rect">
            <a:avLst/>
          </a:prstGeom>
        </p:spPr>
      </p:pic>
    </p:spTree>
    <p:extLst>
      <p:ext uri="{BB962C8B-B14F-4D97-AF65-F5344CB8AC3E}">
        <p14:creationId xmlns:p14="http://schemas.microsoft.com/office/powerpoint/2010/main" val="1858067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3DCA-88BE-E499-DF1A-7B858A76ED41}"/>
              </a:ext>
            </a:extLst>
          </p:cNvPr>
          <p:cNvSpPr>
            <a:spLocks noGrp="1"/>
          </p:cNvSpPr>
          <p:nvPr>
            <p:ph type="title"/>
          </p:nvPr>
        </p:nvSpPr>
        <p:spPr/>
        <p:txBody>
          <a:bodyPr/>
          <a:lstStyle/>
          <a:p>
            <a:r>
              <a:rPr lang="en-US" dirty="0"/>
              <a:t>Any questions?</a:t>
            </a:r>
          </a:p>
        </p:txBody>
      </p:sp>
      <p:pic>
        <p:nvPicPr>
          <p:cNvPr id="3" name="Picture 2">
            <a:extLst>
              <a:ext uri="{FF2B5EF4-FFF2-40B4-BE49-F238E27FC236}">
                <a16:creationId xmlns:a16="http://schemas.microsoft.com/office/drawing/2014/main" id="{263CEA6F-07A3-71DB-5F6F-E7E2D3A6BC61}"/>
              </a:ext>
            </a:extLst>
          </p:cNvPr>
          <p:cNvPicPr>
            <a:picLocks noChangeAspect="1"/>
          </p:cNvPicPr>
          <p:nvPr/>
        </p:nvPicPr>
        <p:blipFill>
          <a:blip r:embed="rId3"/>
          <a:stretch>
            <a:fillRect/>
          </a:stretch>
        </p:blipFill>
        <p:spPr>
          <a:xfrm>
            <a:off x="6290185" y="2063063"/>
            <a:ext cx="4966079" cy="2731873"/>
          </a:xfrm>
          <a:prstGeom prst="rect">
            <a:avLst/>
          </a:prstGeom>
        </p:spPr>
      </p:pic>
    </p:spTree>
    <p:extLst>
      <p:ext uri="{BB962C8B-B14F-4D97-AF65-F5344CB8AC3E}">
        <p14:creationId xmlns:p14="http://schemas.microsoft.com/office/powerpoint/2010/main" val="74208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139B-9364-368B-E34E-9BC37F0E7EFB}"/>
              </a:ext>
            </a:extLst>
          </p:cNvPr>
          <p:cNvSpPr>
            <a:spLocks noGrp="1"/>
          </p:cNvSpPr>
          <p:nvPr>
            <p:ph type="title"/>
          </p:nvPr>
        </p:nvSpPr>
        <p:spPr/>
        <p:txBody>
          <a:bodyPr/>
          <a:lstStyle/>
          <a:p>
            <a:r>
              <a:rPr lang="en-US" dirty="0"/>
              <a:t>What is Shor’s Algorithm?</a:t>
            </a:r>
          </a:p>
        </p:txBody>
      </p:sp>
      <p:sp>
        <p:nvSpPr>
          <p:cNvPr id="3" name="Content Placeholder 2">
            <a:extLst>
              <a:ext uri="{FF2B5EF4-FFF2-40B4-BE49-F238E27FC236}">
                <a16:creationId xmlns:a16="http://schemas.microsoft.com/office/drawing/2014/main" id="{5394B8D1-5740-5EC9-3A55-3C6111FA5694}"/>
              </a:ext>
            </a:extLst>
          </p:cNvPr>
          <p:cNvSpPr>
            <a:spLocks noGrp="1"/>
          </p:cNvSpPr>
          <p:nvPr>
            <p:ph idx="1"/>
          </p:nvPr>
        </p:nvSpPr>
        <p:spPr/>
        <p:txBody>
          <a:bodyPr>
            <a:normAutofit/>
          </a:bodyPr>
          <a:lstStyle/>
          <a:p>
            <a:r>
              <a:rPr lang="en-US" dirty="0"/>
              <a:t>Algorithm to factor integers.</a:t>
            </a:r>
          </a:p>
          <a:p>
            <a:r>
              <a:rPr lang="en-US" dirty="0"/>
              <a:t>Quantum-based.</a:t>
            </a:r>
          </a:p>
          <a:p>
            <a:r>
              <a:rPr lang="en-US" dirty="0"/>
              <a:t>Breaks the factoring problem into parts:</a:t>
            </a:r>
          </a:p>
          <a:p>
            <a:pPr lvl="1"/>
            <a:r>
              <a:rPr lang="en-US"/>
              <a:t>Period finding</a:t>
            </a:r>
            <a:endParaRPr lang="en-US" dirty="0"/>
          </a:p>
          <a:p>
            <a:pPr lvl="2"/>
            <a:r>
              <a:rPr lang="en-US" dirty="0"/>
              <a:t>Modular Exponentiation</a:t>
            </a:r>
          </a:p>
          <a:p>
            <a:pPr lvl="2"/>
            <a:r>
              <a:rPr lang="en-US" dirty="0"/>
              <a:t>Quantum Fourier Transform</a:t>
            </a:r>
          </a:p>
          <a:p>
            <a:pPr lvl="1"/>
            <a:r>
              <a:rPr lang="en-US" dirty="0"/>
              <a:t>Factor derivation</a:t>
            </a:r>
          </a:p>
        </p:txBody>
      </p:sp>
    </p:spTree>
    <p:extLst>
      <p:ext uri="{BB962C8B-B14F-4D97-AF65-F5344CB8AC3E}">
        <p14:creationId xmlns:p14="http://schemas.microsoft.com/office/powerpoint/2010/main" val="4074527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9C8E-8185-2AD9-1D06-C16A915DA3AF}"/>
              </a:ext>
            </a:extLst>
          </p:cNvPr>
          <p:cNvSpPr>
            <a:spLocks noGrp="1"/>
          </p:cNvSpPr>
          <p:nvPr>
            <p:ph type="title"/>
          </p:nvPr>
        </p:nvSpPr>
        <p:spPr/>
        <p:txBody>
          <a:bodyPr/>
          <a:lstStyle/>
          <a:p>
            <a:r>
              <a:rPr lang="en-US" dirty="0"/>
              <a:t>Why Shor’s Algorithm?</a:t>
            </a:r>
          </a:p>
        </p:txBody>
      </p:sp>
      <p:pic>
        <p:nvPicPr>
          <p:cNvPr id="5" name="Content Placeholder 4" descr="A graph of a number and time&#10;&#10;Description automatically generated with medium confidence">
            <a:extLst>
              <a:ext uri="{FF2B5EF4-FFF2-40B4-BE49-F238E27FC236}">
                <a16:creationId xmlns:a16="http://schemas.microsoft.com/office/drawing/2014/main" id="{81CA003D-48F9-C78A-46AF-2B02624D42D4}"/>
              </a:ext>
            </a:extLst>
          </p:cNvPr>
          <p:cNvPicPr>
            <a:picLocks noGrp="1" noChangeAspect="1"/>
          </p:cNvPicPr>
          <p:nvPr>
            <p:ph idx="1"/>
          </p:nvPr>
        </p:nvPicPr>
        <p:blipFill>
          <a:blip r:embed="rId2"/>
          <a:stretch>
            <a:fillRect/>
          </a:stretch>
        </p:blipFill>
        <p:spPr>
          <a:xfrm>
            <a:off x="719610" y="2268023"/>
            <a:ext cx="10752780" cy="4370237"/>
          </a:xfrm>
        </p:spPr>
      </p:pic>
      <p:sp>
        <p:nvSpPr>
          <p:cNvPr id="7" name="TextBox 6">
            <a:extLst>
              <a:ext uri="{FF2B5EF4-FFF2-40B4-BE49-F238E27FC236}">
                <a16:creationId xmlns:a16="http://schemas.microsoft.com/office/drawing/2014/main" id="{10B22AE1-EE4C-952E-8602-11C418578AA1}"/>
              </a:ext>
            </a:extLst>
          </p:cNvPr>
          <p:cNvSpPr txBox="1"/>
          <p:nvPr/>
        </p:nvSpPr>
        <p:spPr>
          <a:xfrm>
            <a:off x="4225159" y="6662434"/>
            <a:ext cx="6096000" cy="215444"/>
          </a:xfrm>
          <a:prstGeom prst="rect">
            <a:avLst/>
          </a:prstGeom>
          <a:noFill/>
        </p:spPr>
        <p:txBody>
          <a:bodyPr wrap="square">
            <a:spAutoFit/>
          </a:bodyPr>
          <a:lstStyle/>
          <a:p>
            <a:r>
              <a:rPr lang="en-US" sz="800" dirty="0"/>
              <a:t>https://</a:t>
            </a:r>
            <a:r>
              <a:rPr lang="en-US" sz="800" dirty="0" err="1"/>
              <a:t>kaustubhrakhade.medium.com</a:t>
            </a:r>
            <a:r>
              <a:rPr lang="en-US" sz="800" dirty="0"/>
              <a:t>/shors-factoring-algorithm-94a0796a13b1</a:t>
            </a:r>
          </a:p>
        </p:txBody>
      </p:sp>
    </p:spTree>
    <p:extLst>
      <p:ext uri="{BB962C8B-B14F-4D97-AF65-F5344CB8AC3E}">
        <p14:creationId xmlns:p14="http://schemas.microsoft.com/office/powerpoint/2010/main" val="102064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C4EA-2640-A864-1FE6-952B62B60A29}"/>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1745809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46CC-8792-32D3-E6AA-D8E429DBB6D5}"/>
              </a:ext>
            </a:extLst>
          </p:cNvPr>
          <p:cNvSpPr>
            <a:spLocks noGrp="1"/>
          </p:cNvSpPr>
          <p:nvPr>
            <p:ph type="title"/>
          </p:nvPr>
        </p:nvSpPr>
        <p:spPr/>
        <p:txBody>
          <a:bodyPr/>
          <a:lstStyle/>
          <a:p>
            <a:r>
              <a:rPr lang="en-US" dirty="0"/>
              <a:t>Qubit, Hadamard (H) Gate, Bloch Sphere</a:t>
            </a:r>
          </a:p>
        </p:txBody>
      </p:sp>
      <p:pic>
        <p:nvPicPr>
          <p:cNvPr id="4" name="Picture 3" descr="A diagram of a circle with arrows and lines&#10;&#10;Description automatically generated">
            <a:extLst>
              <a:ext uri="{FF2B5EF4-FFF2-40B4-BE49-F238E27FC236}">
                <a16:creationId xmlns:a16="http://schemas.microsoft.com/office/drawing/2014/main" id="{AFAEEE3B-B41B-B22C-73FB-AB184B5D3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728" y="2179818"/>
            <a:ext cx="4768311" cy="4495836"/>
          </a:xfrm>
          <a:prstGeom prst="rect">
            <a:avLst/>
          </a:prstGeom>
        </p:spPr>
      </p:pic>
      <p:pic>
        <p:nvPicPr>
          <p:cNvPr id="5" name="Picture 4">
            <a:extLst>
              <a:ext uri="{FF2B5EF4-FFF2-40B4-BE49-F238E27FC236}">
                <a16:creationId xmlns:a16="http://schemas.microsoft.com/office/drawing/2014/main" id="{F329616E-C3FC-5C2A-0690-3BEB4D6280F1}"/>
              </a:ext>
            </a:extLst>
          </p:cNvPr>
          <p:cNvPicPr>
            <a:picLocks noChangeAspect="1"/>
          </p:cNvPicPr>
          <p:nvPr/>
        </p:nvPicPr>
        <p:blipFill rotWithShape="1">
          <a:blip r:embed="rId3"/>
          <a:srcRect r="34638"/>
          <a:stretch/>
        </p:blipFill>
        <p:spPr>
          <a:xfrm>
            <a:off x="696584" y="2377125"/>
            <a:ext cx="5080200" cy="441368"/>
          </a:xfrm>
          <a:prstGeom prst="rect">
            <a:avLst/>
          </a:prstGeom>
        </p:spPr>
      </p:pic>
      <p:pic>
        <p:nvPicPr>
          <p:cNvPr id="6" name="Picture 5">
            <a:extLst>
              <a:ext uri="{FF2B5EF4-FFF2-40B4-BE49-F238E27FC236}">
                <a16:creationId xmlns:a16="http://schemas.microsoft.com/office/drawing/2014/main" id="{31CCCF37-45E3-F660-F54D-72A063125E07}"/>
              </a:ext>
            </a:extLst>
          </p:cNvPr>
          <p:cNvPicPr>
            <a:picLocks noChangeAspect="1"/>
          </p:cNvPicPr>
          <p:nvPr/>
        </p:nvPicPr>
        <p:blipFill rotWithShape="1">
          <a:blip r:embed="rId3"/>
          <a:srcRect l="66634" t="-3877" b="-1"/>
          <a:stretch/>
        </p:blipFill>
        <p:spPr>
          <a:xfrm>
            <a:off x="1940010" y="3171335"/>
            <a:ext cx="2593346" cy="458481"/>
          </a:xfrm>
          <a:prstGeom prst="rect">
            <a:avLst/>
          </a:prstGeom>
        </p:spPr>
      </p:pic>
      <p:grpSp>
        <p:nvGrpSpPr>
          <p:cNvPr id="14" name="Group 13">
            <a:extLst>
              <a:ext uri="{FF2B5EF4-FFF2-40B4-BE49-F238E27FC236}">
                <a16:creationId xmlns:a16="http://schemas.microsoft.com/office/drawing/2014/main" id="{5409CFC9-3B3E-59C3-AEED-5FB06880302A}"/>
              </a:ext>
            </a:extLst>
          </p:cNvPr>
          <p:cNvGrpSpPr/>
          <p:nvPr/>
        </p:nvGrpSpPr>
        <p:grpSpPr>
          <a:xfrm>
            <a:off x="369647" y="5559354"/>
            <a:ext cx="5734072" cy="901700"/>
            <a:chOff x="696584" y="5404871"/>
            <a:chExt cx="5734072" cy="901700"/>
          </a:xfrm>
        </p:grpSpPr>
        <p:pic>
          <p:nvPicPr>
            <p:cNvPr id="11" name="Picture 10" descr="A black and white math equation&#10;&#10;Description automatically generated">
              <a:extLst>
                <a:ext uri="{FF2B5EF4-FFF2-40B4-BE49-F238E27FC236}">
                  <a16:creationId xmlns:a16="http://schemas.microsoft.com/office/drawing/2014/main" id="{2CE64AB7-ECDF-4A69-D64E-F03BDECDD667}"/>
                </a:ext>
              </a:extLst>
            </p:cNvPr>
            <p:cNvPicPr>
              <a:picLocks noChangeAspect="1"/>
            </p:cNvPicPr>
            <p:nvPr/>
          </p:nvPicPr>
          <p:blipFill>
            <a:blip r:embed="rId4"/>
            <a:stretch>
              <a:fillRect/>
            </a:stretch>
          </p:blipFill>
          <p:spPr>
            <a:xfrm>
              <a:off x="696584" y="5404871"/>
              <a:ext cx="2603500" cy="901700"/>
            </a:xfrm>
            <a:prstGeom prst="rect">
              <a:avLst/>
            </a:prstGeom>
          </p:spPr>
        </p:pic>
        <p:pic>
          <p:nvPicPr>
            <p:cNvPr id="13" name="Picture 12" descr="A black and white math equation&#10;&#10;Description automatically generated">
              <a:extLst>
                <a:ext uri="{FF2B5EF4-FFF2-40B4-BE49-F238E27FC236}">
                  <a16:creationId xmlns:a16="http://schemas.microsoft.com/office/drawing/2014/main" id="{8E1323DF-6C0A-6843-B811-447DB93FDB52}"/>
                </a:ext>
              </a:extLst>
            </p:cNvPr>
            <p:cNvPicPr>
              <a:picLocks noChangeAspect="1"/>
            </p:cNvPicPr>
            <p:nvPr/>
          </p:nvPicPr>
          <p:blipFill>
            <a:blip r:embed="rId5"/>
            <a:stretch>
              <a:fillRect/>
            </a:stretch>
          </p:blipFill>
          <p:spPr>
            <a:xfrm>
              <a:off x="3827156" y="5404871"/>
              <a:ext cx="2603500" cy="901700"/>
            </a:xfrm>
            <a:prstGeom prst="rect">
              <a:avLst/>
            </a:prstGeom>
          </p:spPr>
        </p:pic>
      </p:grpSp>
      <p:pic>
        <p:nvPicPr>
          <p:cNvPr id="15" name="Picture 14">
            <a:extLst>
              <a:ext uri="{FF2B5EF4-FFF2-40B4-BE49-F238E27FC236}">
                <a16:creationId xmlns:a16="http://schemas.microsoft.com/office/drawing/2014/main" id="{636975A6-6ED4-662E-85EC-4B8EC3B0783E}"/>
              </a:ext>
            </a:extLst>
          </p:cNvPr>
          <p:cNvPicPr>
            <a:picLocks noChangeAspect="1"/>
          </p:cNvPicPr>
          <p:nvPr/>
        </p:nvPicPr>
        <p:blipFill>
          <a:blip r:embed="rId6"/>
          <a:stretch>
            <a:fillRect/>
          </a:stretch>
        </p:blipFill>
        <p:spPr>
          <a:xfrm>
            <a:off x="1940010" y="4271085"/>
            <a:ext cx="2593346" cy="1097850"/>
          </a:xfrm>
          <a:prstGeom prst="rect">
            <a:avLst/>
          </a:prstGeom>
        </p:spPr>
      </p:pic>
    </p:spTree>
    <p:extLst>
      <p:ext uri="{BB962C8B-B14F-4D97-AF65-F5344CB8AC3E}">
        <p14:creationId xmlns:p14="http://schemas.microsoft.com/office/powerpoint/2010/main" val="108114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F251-6851-36F4-A197-2CE7D816FB99}"/>
              </a:ext>
            </a:extLst>
          </p:cNvPr>
          <p:cNvSpPr>
            <a:spLocks noGrp="1"/>
          </p:cNvSpPr>
          <p:nvPr>
            <p:ph type="title"/>
          </p:nvPr>
        </p:nvSpPr>
        <p:spPr/>
        <p:txBody>
          <a:bodyPr/>
          <a:lstStyle/>
          <a:p>
            <a:r>
              <a:rPr lang="en-US" dirty="0"/>
              <a:t>Modular Exponentiation</a:t>
            </a:r>
          </a:p>
        </p:txBody>
      </p:sp>
      <p:pic>
        <p:nvPicPr>
          <p:cNvPr id="8" name="Content Placeholder 7">
            <a:extLst>
              <a:ext uri="{FF2B5EF4-FFF2-40B4-BE49-F238E27FC236}">
                <a16:creationId xmlns:a16="http://schemas.microsoft.com/office/drawing/2014/main" id="{F0AD9FDC-D2FB-0946-097D-CE58A490C631}"/>
              </a:ext>
            </a:extLst>
          </p:cNvPr>
          <p:cNvPicPr>
            <a:picLocks noGrp="1" noChangeAspect="1"/>
          </p:cNvPicPr>
          <p:nvPr>
            <p:ph idx="1"/>
          </p:nvPr>
        </p:nvPicPr>
        <p:blipFill>
          <a:blip r:embed="rId2"/>
          <a:stretch>
            <a:fillRect/>
          </a:stretch>
        </p:blipFill>
        <p:spPr>
          <a:xfrm>
            <a:off x="2675382" y="2476352"/>
            <a:ext cx="7048500" cy="774700"/>
          </a:xfrm>
        </p:spPr>
      </p:pic>
      <p:pic>
        <p:nvPicPr>
          <p:cNvPr id="11" name="Picture 10" descr="A black math equation&#10;&#10;Description automatically generated with medium confidence">
            <a:extLst>
              <a:ext uri="{FF2B5EF4-FFF2-40B4-BE49-F238E27FC236}">
                <a16:creationId xmlns:a16="http://schemas.microsoft.com/office/drawing/2014/main" id="{CC28A870-890B-8B07-B7D9-7C236503DCA2}"/>
              </a:ext>
            </a:extLst>
          </p:cNvPr>
          <p:cNvPicPr>
            <a:picLocks noChangeAspect="1"/>
          </p:cNvPicPr>
          <p:nvPr/>
        </p:nvPicPr>
        <p:blipFill>
          <a:blip r:embed="rId3"/>
          <a:stretch>
            <a:fillRect/>
          </a:stretch>
        </p:blipFill>
        <p:spPr>
          <a:xfrm>
            <a:off x="3594100" y="3999188"/>
            <a:ext cx="5003800" cy="774700"/>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8123505C-C16A-3BE4-D9A5-8EF9DC5A2467}"/>
              </a:ext>
            </a:extLst>
          </p:cNvPr>
          <p:cNvPicPr>
            <a:picLocks noChangeAspect="1"/>
          </p:cNvPicPr>
          <p:nvPr/>
        </p:nvPicPr>
        <p:blipFill>
          <a:blip r:embed="rId4"/>
          <a:stretch>
            <a:fillRect/>
          </a:stretch>
        </p:blipFill>
        <p:spPr>
          <a:xfrm>
            <a:off x="1183790" y="4780852"/>
            <a:ext cx="9824420" cy="1535472"/>
          </a:xfrm>
          <a:prstGeom prst="rect">
            <a:avLst/>
          </a:prstGeom>
        </p:spPr>
      </p:pic>
    </p:spTree>
    <p:extLst>
      <p:ext uri="{BB962C8B-B14F-4D97-AF65-F5344CB8AC3E}">
        <p14:creationId xmlns:p14="http://schemas.microsoft.com/office/powerpoint/2010/main" val="122973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3389-2886-D209-6023-1861B744C8D9}"/>
              </a:ext>
            </a:extLst>
          </p:cNvPr>
          <p:cNvSpPr>
            <a:spLocks noGrp="1"/>
          </p:cNvSpPr>
          <p:nvPr>
            <p:ph type="title"/>
          </p:nvPr>
        </p:nvSpPr>
        <p:spPr/>
        <p:txBody>
          <a:bodyPr/>
          <a:lstStyle/>
          <a:p>
            <a:r>
              <a:rPr lang="en-US" dirty="0"/>
              <a:t>Quantum Fourier Transform (QFT)</a:t>
            </a:r>
          </a:p>
        </p:txBody>
      </p:sp>
      <p:pic>
        <p:nvPicPr>
          <p:cNvPr id="4" name="Content Placeholder 3">
            <a:extLst>
              <a:ext uri="{FF2B5EF4-FFF2-40B4-BE49-F238E27FC236}">
                <a16:creationId xmlns:a16="http://schemas.microsoft.com/office/drawing/2014/main" id="{50091912-8354-C023-B57C-234F1397E1B3}"/>
              </a:ext>
            </a:extLst>
          </p:cNvPr>
          <p:cNvPicPr>
            <a:picLocks noGrp="1" noChangeAspect="1"/>
          </p:cNvPicPr>
          <p:nvPr>
            <p:ph idx="1"/>
          </p:nvPr>
        </p:nvPicPr>
        <p:blipFill rotWithShape="1">
          <a:blip r:embed="rId2"/>
          <a:srcRect l="1294"/>
          <a:stretch/>
        </p:blipFill>
        <p:spPr>
          <a:xfrm>
            <a:off x="4268428" y="3163888"/>
            <a:ext cx="7923572" cy="3694112"/>
          </a:xfrm>
        </p:spPr>
      </p:pic>
      <p:pic>
        <p:nvPicPr>
          <p:cNvPr id="6" name="Picture 5" descr="A black text on a white background&#10;&#10;Description automatically generated">
            <a:extLst>
              <a:ext uri="{FF2B5EF4-FFF2-40B4-BE49-F238E27FC236}">
                <a16:creationId xmlns:a16="http://schemas.microsoft.com/office/drawing/2014/main" id="{8D166802-7636-7E1B-451C-D1560039722E}"/>
              </a:ext>
            </a:extLst>
          </p:cNvPr>
          <p:cNvPicPr>
            <a:picLocks noChangeAspect="1"/>
          </p:cNvPicPr>
          <p:nvPr/>
        </p:nvPicPr>
        <p:blipFill>
          <a:blip r:embed="rId3"/>
          <a:stretch>
            <a:fillRect/>
          </a:stretch>
        </p:blipFill>
        <p:spPr>
          <a:xfrm>
            <a:off x="7011014" y="2396331"/>
            <a:ext cx="2438400" cy="482600"/>
          </a:xfrm>
          <a:prstGeom prst="rect">
            <a:avLst/>
          </a:prstGeom>
        </p:spPr>
      </p:pic>
      <p:pic>
        <p:nvPicPr>
          <p:cNvPr id="10" name="Picture 9" descr="A number and square symbols&#10;&#10;Description automatically generated with medium confidence">
            <a:extLst>
              <a:ext uri="{FF2B5EF4-FFF2-40B4-BE49-F238E27FC236}">
                <a16:creationId xmlns:a16="http://schemas.microsoft.com/office/drawing/2014/main" id="{A722B9D2-D09B-BF56-5BA3-8485453B21E3}"/>
              </a:ext>
            </a:extLst>
          </p:cNvPr>
          <p:cNvPicPr>
            <a:picLocks noChangeAspect="1"/>
          </p:cNvPicPr>
          <p:nvPr/>
        </p:nvPicPr>
        <p:blipFill>
          <a:blip r:embed="rId4"/>
          <a:stretch>
            <a:fillRect/>
          </a:stretch>
        </p:blipFill>
        <p:spPr>
          <a:xfrm>
            <a:off x="275364" y="5225385"/>
            <a:ext cx="3625323" cy="952942"/>
          </a:xfrm>
          <a:prstGeom prst="rect">
            <a:avLst/>
          </a:prstGeom>
        </p:spPr>
      </p:pic>
      <p:pic>
        <p:nvPicPr>
          <p:cNvPr id="12" name="Picture 11" descr="A black and white math equation&#10;&#10;Description automatically generated with medium confidence">
            <a:extLst>
              <a:ext uri="{FF2B5EF4-FFF2-40B4-BE49-F238E27FC236}">
                <a16:creationId xmlns:a16="http://schemas.microsoft.com/office/drawing/2014/main" id="{B5EFE906-E221-5BAA-E6E3-14D071C9EE35}"/>
              </a:ext>
            </a:extLst>
          </p:cNvPr>
          <p:cNvPicPr>
            <a:picLocks noChangeAspect="1"/>
          </p:cNvPicPr>
          <p:nvPr/>
        </p:nvPicPr>
        <p:blipFill>
          <a:blip r:embed="rId5"/>
          <a:stretch>
            <a:fillRect/>
          </a:stretch>
        </p:blipFill>
        <p:spPr>
          <a:xfrm>
            <a:off x="129474" y="3163888"/>
            <a:ext cx="3916565" cy="1029497"/>
          </a:xfrm>
          <a:prstGeom prst="rect">
            <a:avLst/>
          </a:prstGeom>
        </p:spPr>
      </p:pic>
      <p:sp>
        <p:nvSpPr>
          <p:cNvPr id="13" name="TextBox 12">
            <a:extLst>
              <a:ext uri="{FF2B5EF4-FFF2-40B4-BE49-F238E27FC236}">
                <a16:creationId xmlns:a16="http://schemas.microsoft.com/office/drawing/2014/main" id="{080C3F34-3DBA-0072-4279-3BEAA87B4108}"/>
              </a:ext>
            </a:extLst>
          </p:cNvPr>
          <p:cNvSpPr txBox="1"/>
          <p:nvPr/>
        </p:nvSpPr>
        <p:spPr>
          <a:xfrm>
            <a:off x="95433" y="2637631"/>
            <a:ext cx="3984648" cy="369332"/>
          </a:xfrm>
          <a:prstGeom prst="rect">
            <a:avLst/>
          </a:prstGeom>
          <a:noFill/>
        </p:spPr>
        <p:txBody>
          <a:bodyPr wrap="square" rtlCol="0">
            <a:spAutoFit/>
          </a:bodyPr>
          <a:lstStyle/>
          <a:p>
            <a:pPr algn="ctr"/>
            <a:r>
              <a:rPr lang="en-US" dirty="0"/>
              <a:t>Discrete Fourier Transform (DFT)</a:t>
            </a:r>
          </a:p>
        </p:txBody>
      </p:sp>
      <p:sp>
        <p:nvSpPr>
          <p:cNvPr id="15" name="TextBox 14">
            <a:extLst>
              <a:ext uri="{FF2B5EF4-FFF2-40B4-BE49-F238E27FC236}">
                <a16:creationId xmlns:a16="http://schemas.microsoft.com/office/drawing/2014/main" id="{E8EEF7FF-0671-F3E4-12A1-6DDB4EC795FF}"/>
              </a:ext>
            </a:extLst>
          </p:cNvPr>
          <p:cNvSpPr txBox="1"/>
          <p:nvPr/>
        </p:nvSpPr>
        <p:spPr>
          <a:xfrm>
            <a:off x="619663" y="4826278"/>
            <a:ext cx="2936188" cy="369332"/>
          </a:xfrm>
          <a:prstGeom prst="rect">
            <a:avLst/>
          </a:prstGeom>
          <a:noFill/>
        </p:spPr>
        <p:txBody>
          <a:bodyPr wrap="square">
            <a:spAutoFit/>
          </a:bodyPr>
          <a:lstStyle/>
          <a:p>
            <a:pPr algn="ctr"/>
            <a:r>
              <a:rPr lang="en-US" dirty="0"/>
              <a:t>QFT</a:t>
            </a:r>
          </a:p>
        </p:txBody>
      </p:sp>
      <p:sp>
        <p:nvSpPr>
          <p:cNvPr id="17" name="TextBox 16">
            <a:extLst>
              <a:ext uri="{FF2B5EF4-FFF2-40B4-BE49-F238E27FC236}">
                <a16:creationId xmlns:a16="http://schemas.microsoft.com/office/drawing/2014/main" id="{42D7556C-683C-9484-9A4A-C8BBBF877985}"/>
              </a:ext>
            </a:extLst>
          </p:cNvPr>
          <p:cNvSpPr txBox="1"/>
          <p:nvPr/>
        </p:nvSpPr>
        <p:spPr>
          <a:xfrm>
            <a:off x="7229645" y="6642556"/>
            <a:ext cx="6096000" cy="215444"/>
          </a:xfrm>
          <a:prstGeom prst="rect">
            <a:avLst/>
          </a:prstGeom>
          <a:noFill/>
        </p:spPr>
        <p:txBody>
          <a:bodyPr wrap="square">
            <a:spAutoFit/>
          </a:bodyPr>
          <a:lstStyle/>
          <a:p>
            <a:r>
              <a:rPr lang="en-US" sz="800" dirty="0"/>
              <a:t>https://</a:t>
            </a:r>
            <a:r>
              <a:rPr lang="en-US" sz="800" dirty="0" err="1"/>
              <a:t>pennylane.ai</a:t>
            </a:r>
            <a:r>
              <a:rPr lang="en-US" sz="800" dirty="0"/>
              <a:t>/</a:t>
            </a:r>
            <a:r>
              <a:rPr lang="en-US" sz="800" dirty="0" err="1"/>
              <a:t>qml</a:t>
            </a:r>
            <a:r>
              <a:rPr lang="en-US" sz="800" dirty="0"/>
              <a:t>/demos/</a:t>
            </a:r>
            <a:r>
              <a:rPr lang="en-US" sz="800" dirty="0" err="1"/>
              <a:t>tutorial_qft</a:t>
            </a:r>
            <a:r>
              <a:rPr lang="en-US" sz="800" dirty="0"/>
              <a:t>/</a:t>
            </a:r>
          </a:p>
        </p:txBody>
      </p:sp>
    </p:spTree>
    <p:extLst>
      <p:ext uri="{BB962C8B-B14F-4D97-AF65-F5344CB8AC3E}">
        <p14:creationId xmlns:p14="http://schemas.microsoft.com/office/powerpoint/2010/main" val="142478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F6B0-88E7-25E7-C174-381F683EC3EE}"/>
              </a:ext>
            </a:extLst>
          </p:cNvPr>
          <p:cNvSpPr>
            <a:spLocks noGrp="1"/>
          </p:cNvSpPr>
          <p:nvPr>
            <p:ph type="title"/>
          </p:nvPr>
        </p:nvSpPr>
        <p:spPr/>
        <p:txBody>
          <a:bodyPr/>
          <a:lstStyle/>
          <a:p>
            <a:r>
              <a:rPr lang="en-US" dirty="0"/>
              <a:t>Algorithm (with example)</a:t>
            </a:r>
          </a:p>
        </p:txBody>
      </p:sp>
    </p:spTree>
    <p:extLst>
      <p:ext uri="{BB962C8B-B14F-4D97-AF65-F5344CB8AC3E}">
        <p14:creationId xmlns:p14="http://schemas.microsoft.com/office/powerpoint/2010/main" val="324567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0142-6EE9-8899-9798-63C376821F8B}"/>
              </a:ext>
            </a:extLst>
          </p:cNvPr>
          <p:cNvSpPr>
            <a:spLocks noGrp="1"/>
          </p:cNvSpPr>
          <p:nvPr>
            <p:ph type="title"/>
          </p:nvPr>
        </p:nvSpPr>
        <p:spPr/>
        <p:txBody>
          <a:bodyPr/>
          <a:lstStyle/>
          <a:p>
            <a:r>
              <a:rPr lang="en-US" dirty="0"/>
              <a:t>Initialization</a:t>
            </a:r>
          </a:p>
        </p:txBody>
      </p:sp>
      <p:sp>
        <p:nvSpPr>
          <p:cNvPr id="4" name="Content Placeholder 2">
            <a:extLst>
              <a:ext uri="{FF2B5EF4-FFF2-40B4-BE49-F238E27FC236}">
                <a16:creationId xmlns:a16="http://schemas.microsoft.com/office/drawing/2014/main" id="{EDE5D3DE-64C6-DDA1-DDEE-71F6375DF24C}"/>
              </a:ext>
            </a:extLst>
          </p:cNvPr>
          <p:cNvSpPr txBox="1">
            <a:spLocks/>
          </p:cNvSpPr>
          <p:nvPr/>
        </p:nvSpPr>
        <p:spPr>
          <a:xfrm>
            <a:off x="1038270" y="2482706"/>
            <a:ext cx="6140320" cy="382665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t>N is the integer we want to factor.  (it can’t be even)</a:t>
            </a:r>
          </a:p>
          <a:p>
            <a:pPr>
              <a:lnSpc>
                <a:spcPct val="100000"/>
              </a:lnSpc>
            </a:pPr>
            <a:r>
              <a:rPr lang="en-US" sz="1800" dirty="0"/>
              <a:t>x is a coprime integer.</a:t>
            </a:r>
          </a:p>
          <a:p>
            <a:pPr>
              <a:lnSpc>
                <a:spcPct val="100000"/>
              </a:lnSpc>
            </a:pPr>
            <a:r>
              <a:rPr lang="en-US" sz="1800" dirty="0"/>
              <a:t>We initialize two quantum circuit registers:</a:t>
            </a:r>
          </a:p>
          <a:p>
            <a:pPr lvl="1">
              <a:lnSpc>
                <a:spcPct val="100000"/>
              </a:lnSpc>
            </a:pPr>
            <a:r>
              <a:rPr lang="en-US" sz="1800" dirty="0"/>
              <a:t>Argument register: t qubits</a:t>
            </a:r>
          </a:p>
          <a:p>
            <a:pPr lvl="1">
              <a:lnSpc>
                <a:spcPct val="100000"/>
              </a:lnSpc>
            </a:pPr>
            <a:r>
              <a:rPr lang="en-US" sz="1800" dirty="0"/>
              <a:t>Function register: n qubits (n = log</a:t>
            </a:r>
            <a:r>
              <a:rPr lang="en-US" sz="1800" baseline="-25000" dirty="0"/>
              <a:t>2</a:t>
            </a:r>
            <a:r>
              <a:rPr lang="en-US" sz="1800" dirty="0"/>
              <a:t>N)</a:t>
            </a:r>
          </a:p>
          <a:p>
            <a:pPr>
              <a:lnSpc>
                <a:spcPct val="100000"/>
              </a:lnSpc>
            </a:pPr>
            <a:r>
              <a:rPr lang="en-US" sz="1800" dirty="0"/>
              <a:t>Choose T = 2^t such that N^2 &lt;= T &lt;= 2N^2</a:t>
            </a:r>
          </a:p>
          <a:p>
            <a:pPr>
              <a:lnSpc>
                <a:spcPct val="100000"/>
              </a:lnSpc>
            </a:pPr>
            <a:endParaRPr lang="en-US" sz="1800" dirty="0"/>
          </a:p>
          <a:p>
            <a:pPr marL="0" indent="0">
              <a:lnSpc>
                <a:spcPct val="100000"/>
              </a:lnSpc>
              <a:buFont typeface="Arial" panose="020B0604020202020204" pitchFamily="34" charset="0"/>
              <a:buNone/>
            </a:pPr>
            <a:r>
              <a:rPr lang="en-US" sz="1800" dirty="0"/>
              <a:t>For this example, </a:t>
            </a:r>
          </a:p>
          <a:p>
            <a:pPr marL="0" indent="0">
              <a:lnSpc>
                <a:spcPct val="100000"/>
              </a:lnSpc>
              <a:buFont typeface="Arial" panose="020B0604020202020204" pitchFamily="34" charset="0"/>
              <a:buNone/>
            </a:pPr>
            <a:r>
              <a:rPr lang="en-US" sz="1800" dirty="0"/>
              <a:t>N = 21, x = 2, t = 9, n = 5, T = 512.</a:t>
            </a:r>
          </a:p>
        </p:txBody>
      </p:sp>
      <p:pic>
        <p:nvPicPr>
          <p:cNvPr id="5" name="Picture 4" descr="A diagram of a function register&#10;&#10;Description automatically generated">
            <a:extLst>
              <a:ext uri="{FF2B5EF4-FFF2-40B4-BE49-F238E27FC236}">
                <a16:creationId xmlns:a16="http://schemas.microsoft.com/office/drawing/2014/main" id="{CB5EC492-F0D5-1565-BD87-D2B981BA8560}"/>
              </a:ext>
            </a:extLst>
          </p:cNvPr>
          <p:cNvPicPr>
            <a:picLocks noChangeAspect="1"/>
          </p:cNvPicPr>
          <p:nvPr/>
        </p:nvPicPr>
        <p:blipFill>
          <a:blip r:embed="rId2"/>
          <a:stretch>
            <a:fillRect/>
          </a:stretch>
        </p:blipFill>
        <p:spPr>
          <a:xfrm>
            <a:off x="8204888" y="2104589"/>
            <a:ext cx="2388012" cy="4401866"/>
          </a:xfrm>
          <a:prstGeom prst="rect">
            <a:avLst/>
          </a:prstGeom>
        </p:spPr>
      </p:pic>
    </p:spTree>
    <p:extLst>
      <p:ext uri="{BB962C8B-B14F-4D97-AF65-F5344CB8AC3E}">
        <p14:creationId xmlns:p14="http://schemas.microsoft.com/office/powerpoint/2010/main" val="1432446954"/>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242E41"/>
      </a:dk2>
      <a:lt2>
        <a:srgbClr val="E8E6E2"/>
      </a:lt2>
      <a:accent1>
        <a:srgbClr val="769CE6"/>
      </a:accent1>
      <a:accent2>
        <a:srgbClr val="36AFD7"/>
      </a:accent2>
      <a:accent3>
        <a:srgbClr val="4CB2A1"/>
      </a:accent3>
      <a:accent4>
        <a:srgbClr val="47B876"/>
      </a:accent4>
      <a:accent5>
        <a:srgbClr val="42BB42"/>
      </a:accent5>
      <a:accent6>
        <a:srgbClr val="74B346"/>
      </a:accent6>
      <a:hlink>
        <a:srgbClr val="948059"/>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285</TotalTime>
  <Words>363</Words>
  <Application>Microsoft Macintosh PowerPoint</Application>
  <PresentationFormat>Widescreen</PresentationFormat>
  <Paragraphs>57</Paragraphs>
  <Slides>14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Avenir Next LT Pro</vt:lpstr>
      <vt:lpstr>Calibri</vt:lpstr>
      <vt:lpstr>AccentBoxVTI</vt:lpstr>
      <vt:lpstr>Shor’s Algorithm</vt:lpstr>
      <vt:lpstr>What is Shor’s Algorithm?</vt:lpstr>
      <vt:lpstr>Why Shor’s Algorithm?</vt:lpstr>
      <vt:lpstr>Background</vt:lpstr>
      <vt:lpstr>Qubit, Hadamard (H) Gate, Bloch Sphere</vt:lpstr>
      <vt:lpstr>Modular Exponentiation</vt:lpstr>
      <vt:lpstr>Quantum Fourier Transform (QFT)</vt:lpstr>
      <vt:lpstr>Algorithm (with example)</vt:lpstr>
      <vt:lpstr>Initialization</vt:lpstr>
      <vt:lpstr>Superposition and Modular Exponentiation</vt:lpstr>
      <vt:lpstr>Quantum Fourier Transform (QFT)</vt:lpstr>
      <vt:lpstr>Derive the Period</vt:lpstr>
      <vt:lpstr>Factor Derivation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Shor’s Algorithm</dc:title>
  <dc:creator>Sparsh Gupta</dc:creator>
  <cp:lastModifiedBy>Sparsh Gupta</cp:lastModifiedBy>
  <cp:revision>19</cp:revision>
  <dcterms:created xsi:type="dcterms:W3CDTF">2024-04-27T19:58:36Z</dcterms:created>
  <dcterms:modified xsi:type="dcterms:W3CDTF">2024-04-28T00:49:52Z</dcterms:modified>
</cp:coreProperties>
</file>